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3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8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6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5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94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4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8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791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707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4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spaziobianco.it/pinocchio-nuove-clip-featurett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wiki.com/Monstr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herz-holz-scheite-holzscheite-128842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icovalerio.blogspot.com/2015/01/il-gatto-ritratto-del-piu-caro-ingrato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 descr="Immagine che contiene testo, poster, cartone animato, narrativa&#10;&#10;Il contenuto generato dall'IA potrebbe non essere corretto.">
            <a:extLst>
              <a:ext uri="{FF2B5EF4-FFF2-40B4-BE49-F238E27FC236}">
                <a16:creationId xmlns:a16="http://schemas.microsoft.com/office/drawing/2014/main" id="{88F97136-4F79-15DD-0839-C909F48E5755}"/>
              </a:ext>
            </a:extLst>
          </p:cNvPr>
          <p:cNvPicPr>
            <a:picLocks/>
          </p:cNvPicPr>
          <p:nvPr/>
        </p:nvPicPr>
        <p:blipFill>
          <a:blip r:embed="rId2"/>
          <a:srcRect t="32155" r="2" b="2"/>
          <a:stretch>
            <a:fillRect/>
          </a:stretch>
        </p:blipFill>
        <p:spPr>
          <a:xfrm>
            <a:off x="3731342" y="0"/>
            <a:ext cx="5412656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51D68C6-EF4E-33AD-4CAD-684426C6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" y="365125"/>
            <a:ext cx="3406878" cy="5401494"/>
          </a:xfrm>
        </p:spPr>
        <p:txBody>
          <a:bodyPr>
            <a:normAutofit/>
          </a:bodyPr>
          <a:lstStyle/>
          <a:p>
            <a:pPr algn="ctr"/>
            <a:r>
              <a:rPr lang="it-IT" sz="3500" b="1" dirty="0">
                <a:solidFill>
                  <a:srgbClr val="00B0F0"/>
                </a:solidFill>
              </a:rPr>
              <a:t>31.03.2026 </a:t>
            </a:r>
            <a:br>
              <a:rPr lang="it-IT" sz="3500" b="1" dirty="0">
                <a:solidFill>
                  <a:srgbClr val="00B0F0"/>
                </a:solidFill>
              </a:rPr>
            </a:br>
            <a:r>
              <a:rPr lang="it-IT" sz="3500" b="1" dirty="0">
                <a:solidFill>
                  <a:srgbClr val="00B0F0"/>
                </a:solidFill>
              </a:rPr>
              <a:t>Presentazione  CRE 2026</a:t>
            </a:r>
            <a:br>
              <a:rPr lang="it-IT" sz="3500" b="1" dirty="0">
                <a:solidFill>
                  <a:srgbClr val="00B0F0"/>
                </a:solidFill>
              </a:rPr>
            </a:br>
            <a:br>
              <a:rPr lang="it-IT" sz="3500" b="1" dirty="0">
                <a:solidFill>
                  <a:srgbClr val="00B0F0"/>
                </a:solidFill>
              </a:rPr>
            </a:br>
            <a:br>
              <a:rPr lang="it-IT" sz="3500" b="1" dirty="0">
                <a:solidFill>
                  <a:srgbClr val="00B0F0"/>
                </a:solidFill>
              </a:rPr>
            </a:br>
            <a:r>
              <a:rPr lang="it-IT" sz="3500" b="1" dirty="0">
                <a:solidFill>
                  <a:srgbClr val="00B0F0"/>
                </a:solidFill>
              </a:rPr>
              <a:t>ENGLISH SUMMER CAMP</a:t>
            </a:r>
          </a:p>
        </p:txBody>
      </p:sp>
    </p:spTree>
    <p:extLst>
      <p:ext uri="{BB962C8B-B14F-4D97-AF65-F5344CB8AC3E}">
        <p14:creationId xmlns:p14="http://schemas.microsoft.com/office/powerpoint/2010/main" val="307523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cartone animato, Animazione, Cartoni animati, clipart&#10;&#10;Il contenuto generato dall'IA potrebbe non essere corretto.">
            <a:extLst>
              <a:ext uri="{FF2B5EF4-FFF2-40B4-BE49-F238E27FC236}">
                <a16:creationId xmlns:a16="http://schemas.microsoft.com/office/drawing/2014/main" id="{EABF55C1-9E25-D30D-7F42-9B07E7846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509" r="42500" b="1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647" y="405685"/>
            <a:ext cx="4879876" cy="15593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500" b="1" dirty="0">
                <a:solidFill>
                  <a:srgbClr val="7030A0"/>
                </a:solidFill>
              </a:rPr>
              <a:t>SETTIMANA 3</a:t>
            </a:r>
          </a:p>
          <a:p>
            <a:pPr>
              <a:lnSpc>
                <a:spcPct val="90000"/>
              </a:lnSpc>
            </a:pPr>
            <a:r>
              <a:rPr lang="it-IT" sz="3500" b="1" dirty="0" err="1">
                <a:solidFill>
                  <a:srgbClr val="7030A0"/>
                </a:solidFill>
              </a:rPr>
              <a:t>Bal</a:t>
            </a:r>
            <a:r>
              <a:rPr lang="it-IT" sz="3500" b="1" dirty="0">
                <a:solidFill>
                  <a:srgbClr val="7030A0"/>
                </a:solidFill>
              </a:rPr>
              <a:t>-occhio (13–17 luglio)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787" y="2370671"/>
            <a:ext cx="4289205" cy="42071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700" b="1" dirty="0"/>
              <a:t>Libertà e regole</a:t>
            </a:r>
          </a:p>
          <a:p>
            <a:endParaRPr lang="it-IT" sz="1700" dirty="0"/>
          </a:p>
          <a:p>
            <a:r>
              <a:rPr lang="it-IT" sz="1700" dirty="0"/>
              <a:t>Luna park educativo</a:t>
            </a:r>
          </a:p>
          <a:p>
            <a:r>
              <a:rPr lang="it-IT" sz="1700" dirty="0" err="1"/>
              <a:t>Role</a:t>
            </a:r>
            <a:r>
              <a:rPr lang="it-IT" sz="1700" dirty="0"/>
              <a:t> play in English</a:t>
            </a:r>
          </a:p>
          <a:p>
            <a:r>
              <a:rPr lang="it-IT" sz="1700" dirty="0"/>
              <a:t>Giochi di squadra</a:t>
            </a:r>
          </a:p>
          <a:p>
            <a:r>
              <a:rPr lang="it-IT" sz="1700" b="1" dirty="0">
                <a:highlight>
                  <a:srgbClr val="FFFF00"/>
                </a:highlight>
              </a:rPr>
              <a:t>Cinema sferico</a:t>
            </a:r>
          </a:p>
          <a:p>
            <a:r>
              <a:rPr lang="it-IT" sz="1700" dirty="0"/>
              <a:t>Esperienze condivise</a:t>
            </a:r>
          </a:p>
          <a:p>
            <a:pPr marL="0" indent="0">
              <a:buNone/>
            </a:pPr>
            <a:r>
              <a:rPr lang="it-IT" b="1" dirty="0">
                <a:highlight>
                  <a:srgbClr val="FFFF00"/>
                </a:highlight>
              </a:rPr>
              <a:t>GITA S. OMOBONO</a:t>
            </a:r>
            <a:endParaRPr lang="it-IT" dirty="0">
              <a:highlight>
                <a:srgbClr val="FFFF00"/>
              </a:highlight>
            </a:endParaRPr>
          </a:p>
          <a:p>
            <a:endParaRPr lang="it-IT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6" y="307447"/>
            <a:ext cx="8020413" cy="110993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3500" b="1" dirty="0">
                <a:solidFill>
                  <a:srgbClr val="FF0000"/>
                </a:solidFill>
              </a:rPr>
              <a:t>SETTIMANA 4</a:t>
            </a:r>
          </a:p>
          <a:p>
            <a:pPr>
              <a:lnSpc>
                <a:spcPct val="90000"/>
              </a:lnSpc>
            </a:pPr>
            <a:r>
              <a:rPr lang="it-IT" sz="3500" b="1" dirty="0">
                <a:solidFill>
                  <a:srgbClr val="FF0000"/>
                </a:solidFill>
              </a:rPr>
              <a:t>Nel Ventre della Balena (20–24 luglio)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32" y="2036564"/>
            <a:ext cx="4314877" cy="42239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700" b="1" dirty="0"/>
              <a:t>Affrontare le paure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7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Percorso al buio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Teatro ed emozioni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Orienteering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Attività di fiducia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Serata speciale</a:t>
            </a:r>
          </a:p>
          <a:p>
            <a:pPr marL="0" indent="0">
              <a:buNone/>
            </a:pPr>
            <a:r>
              <a:rPr lang="en-IE" b="1" dirty="0">
                <a:highlight>
                  <a:srgbClr val="FFFF00"/>
                </a:highlight>
              </a:rPr>
              <a:t>GITA EDU.CA</a:t>
            </a:r>
            <a:endParaRPr lang="it-IT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sz="17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3F4F27-5F03-B2E4-A604-6DA355E73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2091" y="2227005"/>
            <a:ext cx="3341483" cy="40335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650" y="398206"/>
            <a:ext cx="3969326" cy="2072039"/>
          </a:xfrm>
        </p:spPr>
        <p:txBody>
          <a:bodyPr anchor="ctr">
            <a:normAutofit/>
          </a:bodyPr>
          <a:lstStyle/>
          <a:p>
            <a:r>
              <a:rPr lang="it-IT" sz="3500" b="1" dirty="0">
                <a:solidFill>
                  <a:schemeClr val="accent2">
                    <a:lumMod val="50000"/>
                  </a:schemeClr>
                </a:solidFill>
              </a:rPr>
              <a:t>SETTIMANA 5</a:t>
            </a:r>
          </a:p>
          <a:p>
            <a:r>
              <a:rPr lang="it-IT" sz="3500" b="1" dirty="0">
                <a:solidFill>
                  <a:schemeClr val="accent2">
                    <a:lumMod val="50000"/>
                  </a:schemeClr>
                </a:solidFill>
              </a:rPr>
              <a:t>Diventare Veri (27–31 luglio)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039" y="2344994"/>
            <a:ext cx="3808937" cy="38950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700" b="1" dirty="0"/>
              <a:t>Chi voglio diventare?</a:t>
            </a:r>
          </a:p>
          <a:p>
            <a:endParaRPr lang="it-IT" sz="1700" dirty="0"/>
          </a:p>
          <a:p>
            <a:r>
              <a:rPr lang="it-IT" sz="1700" dirty="0"/>
              <a:t>Laboratorio dei sogni</a:t>
            </a:r>
          </a:p>
          <a:p>
            <a:r>
              <a:rPr lang="it-IT" sz="1700" dirty="0" err="1"/>
              <a:t>Role</a:t>
            </a:r>
            <a:r>
              <a:rPr lang="it-IT" sz="1700" dirty="0"/>
              <a:t> play lavori</a:t>
            </a:r>
          </a:p>
          <a:p>
            <a:r>
              <a:rPr lang="it-IT" sz="1700" dirty="0"/>
              <a:t>Esperienze in natura </a:t>
            </a:r>
          </a:p>
          <a:p>
            <a:r>
              <a:rPr lang="it-IT" sz="1700" b="1" dirty="0">
                <a:highlight>
                  <a:srgbClr val="FFFF00"/>
                </a:highlight>
              </a:rPr>
              <a:t>PARCO CARRARA</a:t>
            </a:r>
          </a:p>
          <a:p>
            <a:r>
              <a:rPr lang="it-IT" sz="1700" dirty="0"/>
              <a:t>Spettacolo finale</a:t>
            </a:r>
          </a:p>
          <a:p>
            <a:r>
              <a:rPr lang="it-IT" sz="1700" dirty="0"/>
              <a:t>Grande festa</a:t>
            </a:r>
          </a:p>
        </p:txBody>
      </p:sp>
      <p:pic>
        <p:nvPicPr>
          <p:cNvPr id="4" name="Immagine 3" descr="Immagine che contiene dipinto, disegno, vestiti, arte&#10;&#10;Il contenuto generato dall'IA potrebbe non essere corretto.">
            <a:extLst>
              <a:ext uri="{FF2B5EF4-FFF2-40B4-BE49-F238E27FC236}">
                <a16:creationId xmlns:a16="http://schemas.microsoft.com/office/drawing/2014/main" id="{25239452-1556-F722-28EB-0725EF934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2" t="37491"/>
          <a:stretch>
            <a:fillRect/>
          </a:stretch>
        </p:blipFill>
        <p:spPr bwMode="auto">
          <a:xfrm>
            <a:off x="305232" y="1387075"/>
            <a:ext cx="3752417" cy="45270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B0F0"/>
                </a:solidFill>
              </a:rPr>
              <a:t>Il senso del </a:t>
            </a:r>
            <a:r>
              <a:rPr b="1" dirty="0" err="1">
                <a:solidFill>
                  <a:srgbClr val="00B0F0"/>
                </a:solidFill>
              </a:rPr>
              <a:t>viaggio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sz="4300" b="1" dirty="0">
                <a:solidFill>
                  <a:srgbClr val="00B0F0"/>
                </a:solidFill>
              </a:rPr>
              <a:t>Ogni bambino </a:t>
            </a:r>
            <a:r>
              <a:rPr sz="4300" b="1" dirty="0" err="1">
                <a:solidFill>
                  <a:srgbClr val="00B0F0"/>
                </a:solidFill>
              </a:rPr>
              <a:t>parte</a:t>
            </a:r>
            <a:r>
              <a:rPr sz="4300" b="1" dirty="0">
                <a:solidFill>
                  <a:srgbClr val="00B0F0"/>
                </a:solidFill>
              </a:rPr>
              <a:t> come </a:t>
            </a:r>
            <a:r>
              <a:rPr sz="4300" b="1" dirty="0" err="1">
                <a:solidFill>
                  <a:srgbClr val="00B0F0"/>
                </a:solidFill>
              </a:rPr>
              <a:t>burattino</a:t>
            </a:r>
            <a:r>
              <a:rPr sz="4300" b="1" dirty="0">
                <a:solidFill>
                  <a:srgbClr val="00B0F0"/>
                </a:solidFill>
              </a:rPr>
              <a:t>…</a:t>
            </a:r>
          </a:p>
          <a:p>
            <a:pPr algn="ctr"/>
            <a:endParaRPr sz="4600" dirty="0">
              <a:solidFill>
                <a:srgbClr val="00B0F0"/>
              </a:solidFill>
            </a:endParaRPr>
          </a:p>
          <a:p>
            <a:r>
              <a:rPr sz="4600" dirty="0"/>
              <a:t>E </a:t>
            </a:r>
            <a:r>
              <a:rPr sz="4600" dirty="0" err="1"/>
              <a:t>torna</a:t>
            </a:r>
            <a:r>
              <a:rPr sz="4600" dirty="0"/>
              <a:t> </a:t>
            </a:r>
            <a:r>
              <a:rPr sz="4600" dirty="0" err="1"/>
              <a:t>più</a:t>
            </a:r>
            <a:r>
              <a:rPr sz="4600" dirty="0"/>
              <a:t> </a:t>
            </a:r>
            <a:r>
              <a:rPr sz="4600" dirty="0" err="1"/>
              <a:t>consapevole</a:t>
            </a:r>
            <a:r>
              <a:rPr sz="4600" dirty="0"/>
              <a:t>,</a:t>
            </a:r>
          </a:p>
          <a:p>
            <a:r>
              <a:rPr sz="4600" dirty="0" err="1"/>
              <a:t>più</a:t>
            </a:r>
            <a:r>
              <a:rPr sz="4600" dirty="0"/>
              <a:t> </a:t>
            </a:r>
            <a:r>
              <a:rPr sz="4600" dirty="0" err="1"/>
              <a:t>sicuro</a:t>
            </a:r>
            <a:r>
              <a:rPr sz="4600" dirty="0"/>
              <a:t>,</a:t>
            </a:r>
          </a:p>
          <a:p>
            <a:r>
              <a:rPr sz="4600" dirty="0" err="1"/>
              <a:t>più</a:t>
            </a:r>
            <a:r>
              <a:rPr sz="4600" dirty="0"/>
              <a:t> </a:t>
            </a:r>
            <a:r>
              <a:rPr sz="4600" dirty="0" err="1"/>
              <a:t>vero</a:t>
            </a:r>
            <a:r>
              <a:rPr sz="4600" dirty="0"/>
              <a:t>.</a:t>
            </a:r>
          </a:p>
          <a:p>
            <a:endParaRPr dirty="0"/>
          </a:p>
          <a:p>
            <a:pPr marL="0" indent="0" algn="ctr">
              <a:buNone/>
            </a:pPr>
            <a:r>
              <a:rPr sz="3400" b="1" dirty="0">
                <a:solidFill>
                  <a:srgbClr val="FF0000"/>
                </a:solidFill>
              </a:rPr>
              <a:t>Bal-</a:t>
            </a:r>
            <a:r>
              <a:rPr sz="3400" b="1" dirty="0" err="1">
                <a:solidFill>
                  <a:srgbClr val="FF0000"/>
                </a:solidFill>
              </a:rPr>
              <a:t>occhio</a:t>
            </a:r>
            <a:r>
              <a:rPr sz="3400" b="1" dirty="0">
                <a:solidFill>
                  <a:srgbClr val="FF0000"/>
                </a:solidFill>
              </a:rPr>
              <a:t> è </a:t>
            </a:r>
            <a:r>
              <a:rPr sz="3400" b="1" dirty="0" err="1">
                <a:solidFill>
                  <a:srgbClr val="FF0000"/>
                </a:solidFill>
              </a:rPr>
              <a:t>crescita</a:t>
            </a:r>
            <a:r>
              <a:rPr sz="3400" b="1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sz="3400" b="1" dirty="0">
                <a:solidFill>
                  <a:srgbClr val="FF0000"/>
                </a:solidFill>
              </a:rPr>
              <a:t>Bal-</a:t>
            </a:r>
            <a:r>
              <a:rPr sz="3400" b="1" dirty="0" err="1">
                <a:solidFill>
                  <a:srgbClr val="FF0000"/>
                </a:solidFill>
              </a:rPr>
              <a:t>occhio</a:t>
            </a:r>
            <a:r>
              <a:rPr sz="3400" b="1" dirty="0">
                <a:solidFill>
                  <a:srgbClr val="FF0000"/>
                </a:solidFill>
              </a:rPr>
              <a:t> è </a:t>
            </a:r>
            <a:r>
              <a:rPr sz="3400" b="1" dirty="0" err="1">
                <a:solidFill>
                  <a:srgbClr val="FF0000"/>
                </a:solidFill>
              </a:rPr>
              <a:t>esperienza</a:t>
            </a:r>
            <a:r>
              <a:rPr sz="3400" b="1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sz="3400" b="1" dirty="0">
                <a:solidFill>
                  <a:srgbClr val="FF0000"/>
                </a:solidFill>
              </a:rPr>
              <a:t>Bal-</a:t>
            </a:r>
            <a:r>
              <a:rPr sz="3400" b="1" dirty="0" err="1">
                <a:solidFill>
                  <a:srgbClr val="FF0000"/>
                </a:solidFill>
              </a:rPr>
              <a:t>occhio</a:t>
            </a:r>
            <a:r>
              <a:rPr sz="3400" b="1" dirty="0">
                <a:solidFill>
                  <a:srgbClr val="FF0000"/>
                </a:solidFill>
              </a:rPr>
              <a:t> è vita.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9729DF-F307-AAB9-8402-97E8537E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b="1" dirty="0" err="1">
                <a:highlight>
                  <a:srgbClr val="FFFF00"/>
                </a:highlight>
                <a:latin typeface="Albertus Extra Bold" panose="020E0802040304020204" pitchFamily="34" charset="0"/>
              </a:rPr>
              <a:t>Novita’</a:t>
            </a:r>
            <a:r>
              <a:rPr lang="it-IT" sz="7200" b="1" dirty="0">
                <a:highlight>
                  <a:srgbClr val="FFFF00"/>
                </a:highlight>
                <a:latin typeface="Albertus Extra Bold" panose="020E0802040304020204" pitchFamily="34" charset="0"/>
              </a:rPr>
              <a:t>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92E79C-E95D-2E2D-93EE-BC147F73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3" y="1563329"/>
            <a:ext cx="8347587" cy="45628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it-IT" sz="4400" dirty="0">
                <a:solidFill>
                  <a:srgbClr val="00B0F0"/>
                </a:solidFill>
              </a:rPr>
              <a:t>I bambini vengono accolti come piccoli protagonisti: all’inizio ricevono la</a:t>
            </a:r>
          </a:p>
          <a:p>
            <a:pPr marL="0" indent="0" algn="ctr">
              <a:buNone/>
            </a:pPr>
            <a:r>
              <a:rPr lang="it-IT" sz="4400" dirty="0">
                <a:solidFill>
                  <a:srgbClr val="00B0F0"/>
                </a:solidFill>
              </a:rPr>
              <a:t> </a:t>
            </a:r>
            <a:r>
              <a:rPr lang="it-IT" sz="4400" b="1" dirty="0">
                <a:solidFill>
                  <a:srgbClr val="00B0F0"/>
                </a:solidFill>
              </a:rPr>
              <a:t>Tessera di </a:t>
            </a:r>
            <a:r>
              <a:rPr lang="it-IT" sz="4400" b="1" dirty="0" err="1">
                <a:solidFill>
                  <a:srgbClr val="00B0F0"/>
                </a:solidFill>
              </a:rPr>
              <a:t>Bal</a:t>
            </a:r>
            <a:r>
              <a:rPr lang="it-IT" sz="4400" b="1" dirty="0">
                <a:solidFill>
                  <a:srgbClr val="00B0F0"/>
                </a:solidFill>
              </a:rPr>
              <a:t>-occhio</a:t>
            </a:r>
            <a:endParaRPr lang="it-IT" sz="44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it-IT" sz="4400" dirty="0">
                <a:solidFill>
                  <a:srgbClr val="00B0F0"/>
                </a:solidFill>
              </a:rPr>
              <a:t> che li accompagnerà per tutto il percorso. </a:t>
            </a:r>
          </a:p>
        </p:txBody>
      </p:sp>
    </p:spTree>
    <p:extLst>
      <p:ext uri="{BB962C8B-B14F-4D97-AF65-F5344CB8AC3E}">
        <p14:creationId xmlns:p14="http://schemas.microsoft.com/office/powerpoint/2010/main" val="182306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7" y="309716"/>
            <a:ext cx="3923071" cy="943898"/>
          </a:xfrm>
          <a:solidFill>
            <a:schemeClr val="tx2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it-IT" sz="3500" b="1" dirty="0">
                <a:solidFill>
                  <a:srgbClr val="00B0F0"/>
                </a:solidFill>
              </a:rPr>
              <a:t>SUMMER CAMP 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399"/>
            <a:ext cx="8937523" cy="50488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>
                <a:solidFill>
                  <a:srgbClr val="00B0F0">
                    <a:alpha val="55000"/>
                  </a:srgbClr>
                </a:solidFill>
              </a:rPr>
              <a:t>BAL-OCCHIO</a:t>
            </a:r>
          </a:p>
          <a:p>
            <a:pPr marL="0" indent="0">
              <a:buNone/>
            </a:pPr>
            <a:endParaRPr lang="it-IT" sz="2100" dirty="0">
              <a:solidFill>
                <a:schemeClr val="tx1">
                  <a:alpha val="5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2800" b="1" dirty="0">
                <a:solidFill>
                  <a:schemeClr val="tx1">
                    <a:alpha val="55000"/>
                  </a:schemeClr>
                </a:solidFill>
              </a:rPr>
              <a:t>Il Paese dove si cresce davvero</a:t>
            </a:r>
          </a:p>
          <a:p>
            <a:pPr marL="0" indent="0" algn="ctr">
              <a:buNone/>
            </a:pPr>
            <a:r>
              <a:rPr lang="it-IT" sz="2800" b="1" dirty="0">
                <a:solidFill>
                  <a:schemeClr val="tx1">
                    <a:alpha val="55000"/>
                  </a:schemeClr>
                </a:solidFill>
              </a:rPr>
              <a:t>“Da burattino a bambino:</a:t>
            </a:r>
          </a:p>
          <a:p>
            <a:pPr marL="0" indent="0" algn="ctr">
              <a:buNone/>
            </a:pPr>
            <a:r>
              <a:rPr lang="it-IT" sz="2800" b="1" dirty="0">
                <a:solidFill>
                  <a:schemeClr val="tx1">
                    <a:alpha val="55000"/>
                  </a:schemeClr>
                </a:solidFill>
              </a:rPr>
              <a:t>Crescere è l’avventura più grande”</a:t>
            </a:r>
          </a:p>
          <a:p>
            <a:pPr algn="ctr"/>
            <a:endParaRPr lang="it-IT" sz="2800" b="1" dirty="0">
              <a:solidFill>
                <a:schemeClr val="tx1">
                  <a:alpha val="5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2800" b="1" dirty="0">
                <a:solidFill>
                  <a:schemeClr val="tx1">
                    <a:alpha val="55000"/>
                  </a:schemeClr>
                </a:solidFill>
              </a:rPr>
              <a:t>ARE YOU READY FOR YOUR JOURNEY?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50" y="306333"/>
            <a:ext cx="9542206" cy="1280890"/>
          </a:xfrm>
        </p:spPr>
        <p:txBody>
          <a:bodyPr/>
          <a:lstStyle/>
          <a:p>
            <a:pPr algn="ctr"/>
            <a:r>
              <a:rPr b="1" i="1" dirty="0">
                <a:solidFill>
                  <a:srgbClr val="00B0F0"/>
                </a:solidFill>
                <a:latin typeface="Antique Olive Compact" panose="020B0904030504030204" pitchFamily="34" charset="0"/>
              </a:rPr>
              <a:t>Un </a:t>
            </a:r>
            <a:r>
              <a:rPr b="1" i="1" dirty="0" err="1">
                <a:solidFill>
                  <a:srgbClr val="00B0F0"/>
                </a:solidFill>
                <a:latin typeface="Antique Olive Compact" panose="020B0904030504030204" pitchFamily="34" charset="0"/>
              </a:rPr>
              <a:t>viaggio</a:t>
            </a:r>
            <a:r>
              <a:rPr b="1" i="1" dirty="0">
                <a:solidFill>
                  <a:srgbClr val="00B0F0"/>
                </a:solidFill>
                <a:latin typeface="Antique Olive Compact" panose="020B0904030504030204" pitchFamily="34" charset="0"/>
              </a:rPr>
              <a:t> </a:t>
            </a:r>
            <a:r>
              <a:rPr b="1" i="1" dirty="0" err="1">
                <a:solidFill>
                  <a:srgbClr val="00B0F0"/>
                </a:solidFill>
                <a:latin typeface="Antique Olive Compact" panose="020B0904030504030204" pitchFamily="34" charset="0"/>
              </a:rPr>
              <a:t>speciale</a:t>
            </a:r>
            <a:endParaRPr b="1" i="1" dirty="0">
              <a:solidFill>
                <a:srgbClr val="00B0F0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7" y="1587223"/>
            <a:ext cx="8224684" cy="432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b="1" dirty="0"/>
              <a:t>Non è solo un </a:t>
            </a:r>
            <a:r>
              <a:rPr sz="2400" b="1" dirty="0" err="1"/>
              <a:t>centro</a:t>
            </a:r>
            <a:r>
              <a:rPr sz="2400" b="1" dirty="0"/>
              <a:t> </a:t>
            </a:r>
            <a:r>
              <a:rPr sz="2400" b="1" dirty="0" err="1"/>
              <a:t>estivo</a:t>
            </a:r>
            <a:r>
              <a:rPr sz="2400" b="1" dirty="0"/>
              <a:t>…</a:t>
            </a:r>
          </a:p>
          <a:p>
            <a:endParaRPr lang="it-IT" sz="2400" b="1" dirty="0"/>
          </a:p>
          <a:p>
            <a:endParaRPr sz="2400" b="1" dirty="0"/>
          </a:p>
          <a:p>
            <a:pPr marL="0" indent="0">
              <a:buNone/>
            </a:pPr>
            <a:r>
              <a:rPr lang="it-IT" sz="2400" b="1" dirty="0"/>
              <a:t>...</a:t>
            </a:r>
            <a:r>
              <a:rPr sz="2400" b="1" dirty="0"/>
              <a:t>È </a:t>
            </a:r>
            <a:r>
              <a:rPr sz="2400" b="1" dirty="0" err="1"/>
              <a:t>un’avventura</a:t>
            </a:r>
            <a:r>
              <a:rPr sz="2400" b="1" dirty="0"/>
              <a:t>.</a:t>
            </a:r>
            <a:r>
              <a:rPr lang="it-IT" sz="2400" b="1" dirty="0"/>
              <a:t>..</a:t>
            </a:r>
            <a:r>
              <a:rPr sz="2400" b="1" dirty="0"/>
              <a:t>È </a:t>
            </a:r>
            <a:r>
              <a:rPr sz="2400" b="1" dirty="0" err="1"/>
              <a:t>scoperta</a:t>
            </a:r>
            <a:r>
              <a:rPr sz="2400" b="1" dirty="0"/>
              <a:t>.</a:t>
            </a:r>
            <a:r>
              <a:rPr lang="it-IT" sz="2400" b="1" dirty="0"/>
              <a:t>..</a:t>
            </a:r>
            <a:r>
              <a:rPr sz="2400" b="1" dirty="0"/>
              <a:t>È </a:t>
            </a:r>
            <a:r>
              <a:rPr sz="2400" b="1" dirty="0" err="1"/>
              <a:t>crescita</a:t>
            </a:r>
            <a:r>
              <a:rPr sz="2400" b="1" dirty="0"/>
              <a:t>.</a:t>
            </a:r>
          </a:p>
          <a:p>
            <a:endParaRPr sz="2400" b="1" dirty="0"/>
          </a:p>
          <a:p>
            <a:pPr marL="0" indent="0" algn="ctr">
              <a:buNone/>
            </a:pPr>
            <a:r>
              <a:rPr lang="it-IT" sz="2400" b="1" dirty="0"/>
              <a:t>        </a:t>
            </a:r>
            <a:r>
              <a:rPr sz="2400" b="1" dirty="0">
                <a:solidFill>
                  <a:srgbClr val="00B0F0"/>
                </a:solidFill>
              </a:rPr>
              <a:t>Ogni bambino </a:t>
            </a:r>
            <a:r>
              <a:rPr sz="2400" b="1" dirty="0" err="1">
                <a:solidFill>
                  <a:srgbClr val="00B0F0"/>
                </a:solidFill>
              </a:rPr>
              <a:t>diventa</a:t>
            </a:r>
            <a:r>
              <a:rPr sz="2400" b="1" dirty="0">
                <a:solidFill>
                  <a:srgbClr val="00B0F0"/>
                </a:solidFill>
              </a:rPr>
              <a:t> </a:t>
            </a:r>
            <a:r>
              <a:rPr sz="2400" b="1" dirty="0" err="1">
                <a:solidFill>
                  <a:srgbClr val="00B0F0"/>
                </a:solidFill>
              </a:rPr>
              <a:t>protagonista</a:t>
            </a:r>
            <a:r>
              <a:rPr lang="it-IT" sz="2400" b="1" dirty="0">
                <a:solidFill>
                  <a:srgbClr val="00B0F0"/>
                </a:solidFill>
              </a:rPr>
              <a:t> </a:t>
            </a:r>
            <a:r>
              <a:rPr sz="2400" b="1" dirty="0" err="1">
                <a:solidFill>
                  <a:srgbClr val="00B0F0"/>
                </a:solidFill>
              </a:rPr>
              <a:t>tra</a:t>
            </a:r>
            <a:r>
              <a:rPr sz="2400" b="1" dirty="0">
                <a:solidFill>
                  <a:srgbClr val="00B0F0"/>
                </a:solidFill>
              </a:rPr>
              <a:t> fantasia, </a:t>
            </a:r>
            <a:r>
              <a:rPr sz="2400" b="1" dirty="0" err="1">
                <a:solidFill>
                  <a:srgbClr val="00B0F0"/>
                </a:solidFill>
              </a:rPr>
              <a:t>emozioni</a:t>
            </a:r>
            <a:r>
              <a:rPr sz="2400" b="1" dirty="0">
                <a:solidFill>
                  <a:srgbClr val="00B0F0"/>
                </a:solidFill>
              </a:rPr>
              <a:t> e </a:t>
            </a:r>
            <a:r>
              <a:rPr sz="2400" b="1" dirty="0" err="1">
                <a:solidFill>
                  <a:srgbClr val="00B0F0"/>
                </a:solidFill>
              </a:rPr>
              <a:t>realtà</a:t>
            </a:r>
            <a:endParaRPr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B0F0"/>
                </a:solidFill>
              </a:rPr>
              <a:t>La </a:t>
            </a:r>
            <a:r>
              <a:rPr b="1" dirty="0" err="1">
                <a:solidFill>
                  <a:srgbClr val="00B0F0"/>
                </a:solidFill>
              </a:rPr>
              <a:t>magia</a:t>
            </a:r>
            <a:r>
              <a:rPr b="1" dirty="0">
                <a:solidFill>
                  <a:srgbClr val="00B0F0"/>
                </a:solidFill>
              </a:rPr>
              <a:t> di Bal-</a:t>
            </a:r>
            <a:r>
              <a:rPr b="1" dirty="0" err="1">
                <a:solidFill>
                  <a:srgbClr val="00B0F0"/>
                </a:solidFill>
              </a:rPr>
              <a:t>occhio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b="1" dirty="0"/>
              <a:t>    </a:t>
            </a:r>
            <a:r>
              <a:rPr sz="2400" b="1" dirty="0"/>
              <a:t>Il </a:t>
            </a:r>
            <a:r>
              <a:rPr sz="2400" b="1" dirty="0" err="1"/>
              <a:t>paese</a:t>
            </a:r>
            <a:r>
              <a:rPr sz="2400" b="1" dirty="0"/>
              <a:t> </a:t>
            </a:r>
            <a:r>
              <a:rPr sz="2400" b="1" dirty="0" err="1"/>
              <a:t>si</a:t>
            </a:r>
            <a:r>
              <a:rPr sz="2400" b="1" dirty="0"/>
              <a:t> </a:t>
            </a:r>
            <a:r>
              <a:rPr sz="2400" b="1" dirty="0" err="1"/>
              <a:t>trasforma</a:t>
            </a:r>
            <a:r>
              <a:rPr sz="2400" b="1" dirty="0"/>
              <a:t> in un </a:t>
            </a:r>
            <a:r>
              <a:rPr sz="2400" b="1" dirty="0" err="1"/>
              <a:t>grande</a:t>
            </a:r>
            <a:r>
              <a:rPr sz="2400" b="1" dirty="0"/>
              <a:t> </a:t>
            </a:r>
            <a:r>
              <a:rPr sz="2400" b="1" dirty="0" err="1"/>
              <a:t>teatro</a:t>
            </a:r>
            <a:endParaRPr sz="2400" b="1" dirty="0"/>
          </a:p>
          <a:p>
            <a:endParaRPr dirty="0"/>
          </a:p>
          <a:p>
            <a:pPr marL="0" indent="0">
              <a:buNone/>
            </a:pPr>
            <a:r>
              <a:rPr sz="2800" dirty="0"/>
              <a:t>Ogni </a:t>
            </a:r>
            <a:r>
              <a:rPr sz="2800" dirty="0" err="1"/>
              <a:t>luogo</a:t>
            </a:r>
            <a:r>
              <a:rPr sz="2800" dirty="0"/>
              <a:t> </a:t>
            </a:r>
            <a:r>
              <a:rPr sz="2800" dirty="0" err="1"/>
              <a:t>racconta</a:t>
            </a:r>
            <a:r>
              <a:rPr sz="2800" dirty="0"/>
              <a:t> </a:t>
            </a:r>
            <a:r>
              <a:rPr sz="2800" dirty="0" err="1"/>
              <a:t>una</a:t>
            </a:r>
            <a:r>
              <a:rPr sz="2800" dirty="0"/>
              <a:t> </a:t>
            </a:r>
            <a:r>
              <a:rPr sz="2800" dirty="0" err="1"/>
              <a:t>storia</a:t>
            </a:r>
            <a:endParaRPr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sz="2800" dirty="0"/>
              <a:t>Ogni </a:t>
            </a:r>
            <a:r>
              <a:rPr sz="2800" dirty="0" err="1"/>
              <a:t>gioco</a:t>
            </a:r>
            <a:r>
              <a:rPr sz="2800" dirty="0"/>
              <a:t> </a:t>
            </a:r>
            <a:r>
              <a:rPr sz="2800" dirty="0" err="1"/>
              <a:t>diventa</a:t>
            </a:r>
            <a:r>
              <a:rPr sz="2800" dirty="0"/>
              <a:t> </a:t>
            </a:r>
            <a:r>
              <a:rPr sz="2800" dirty="0" err="1"/>
              <a:t>esperienza</a:t>
            </a: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sz="2800" dirty="0"/>
              <a:t>Ogni bambino </a:t>
            </a:r>
            <a:r>
              <a:rPr sz="2800" dirty="0" err="1"/>
              <a:t>costruisce</a:t>
            </a:r>
            <a:r>
              <a:rPr sz="2800" dirty="0"/>
              <a:t> il proprio </a:t>
            </a:r>
            <a:r>
              <a:rPr sz="2800" dirty="0" err="1"/>
              <a:t>viaggio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</p:spPr>
        <p:txBody>
          <a:bodyPr/>
          <a:lstStyle/>
          <a:p>
            <a:pPr algn="ctr"/>
            <a:r>
              <a:rPr b="1" dirty="0">
                <a:solidFill>
                  <a:srgbClr val="00B0F0"/>
                </a:solidFill>
              </a:rPr>
              <a:t>Cosa </a:t>
            </a:r>
            <a:r>
              <a:rPr b="1" dirty="0" err="1">
                <a:solidFill>
                  <a:srgbClr val="00B0F0"/>
                </a:solidFill>
              </a:rPr>
              <a:t>vivranno</a:t>
            </a:r>
            <a:r>
              <a:rPr b="1" dirty="0">
                <a:solidFill>
                  <a:srgbClr val="00B0F0"/>
                </a:solidFill>
              </a:rPr>
              <a:t> </a:t>
            </a:r>
            <a:r>
              <a:rPr b="1" dirty="0" err="1">
                <a:solidFill>
                  <a:srgbClr val="00B0F0"/>
                </a:solidFill>
              </a:rPr>
              <a:t>i</a:t>
            </a:r>
            <a:r>
              <a:rPr b="1" dirty="0">
                <a:solidFill>
                  <a:srgbClr val="00B0F0"/>
                </a:solidFill>
              </a:rPr>
              <a:t> bambini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sz="2400" b="1" dirty="0" err="1"/>
              <a:t>Scopriranno</a:t>
            </a:r>
            <a:r>
              <a:rPr sz="2400" b="1" dirty="0"/>
              <a:t> chi </a:t>
            </a:r>
            <a:r>
              <a:rPr sz="2400" b="1" dirty="0" err="1"/>
              <a:t>sono</a:t>
            </a:r>
            <a:endParaRPr sz="2400" b="1" dirty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r>
              <a:rPr sz="2400" b="1" dirty="0" err="1"/>
              <a:t>Impareranno</a:t>
            </a:r>
            <a:r>
              <a:rPr sz="2400" b="1" dirty="0"/>
              <a:t> a </a:t>
            </a:r>
            <a:r>
              <a:rPr sz="2400" b="1" dirty="0" err="1"/>
              <a:t>scegliere</a:t>
            </a:r>
            <a:endParaRPr sz="2400" b="1" dirty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r>
              <a:rPr sz="2400" b="1" dirty="0" err="1"/>
              <a:t>Sperimenteranno</a:t>
            </a:r>
            <a:r>
              <a:rPr sz="2400" b="1" dirty="0"/>
              <a:t> </a:t>
            </a:r>
            <a:r>
              <a:rPr sz="2400" b="1" dirty="0" err="1"/>
              <a:t>amicizia</a:t>
            </a:r>
            <a:r>
              <a:rPr sz="2400" b="1" dirty="0"/>
              <a:t> e </a:t>
            </a:r>
            <a:r>
              <a:rPr sz="2400" b="1" dirty="0" err="1"/>
              <a:t>collaborazione</a:t>
            </a:r>
            <a:endParaRPr sz="2400" b="1" dirty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r>
              <a:rPr sz="2400" b="1" dirty="0" err="1"/>
              <a:t>Trasformeranno</a:t>
            </a:r>
            <a:r>
              <a:rPr sz="2400" b="1" dirty="0"/>
              <a:t> </a:t>
            </a:r>
            <a:r>
              <a:rPr sz="2400" b="1" dirty="0" err="1"/>
              <a:t>paure</a:t>
            </a:r>
            <a:r>
              <a:rPr sz="2400" b="1" dirty="0"/>
              <a:t> in </a:t>
            </a:r>
            <a:r>
              <a:rPr sz="2400" b="1" dirty="0" err="1"/>
              <a:t>coraggio</a:t>
            </a:r>
            <a:endParaRPr sz="2400" b="1" dirty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r>
              <a:rPr sz="2400" b="1" dirty="0" err="1"/>
              <a:t>Faranno</a:t>
            </a:r>
            <a:r>
              <a:rPr sz="2400" b="1" dirty="0"/>
              <a:t> </a:t>
            </a:r>
            <a:r>
              <a:rPr sz="2400" b="1" dirty="0" err="1"/>
              <a:t>spazio</a:t>
            </a:r>
            <a:r>
              <a:rPr sz="2400" b="1" dirty="0"/>
              <a:t> ai </a:t>
            </a:r>
            <a:r>
              <a:rPr sz="2400" b="1" dirty="0" err="1"/>
              <a:t>propri</a:t>
            </a:r>
            <a:r>
              <a:rPr sz="2400" b="1" dirty="0"/>
              <a:t> </a:t>
            </a:r>
            <a:r>
              <a:rPr sz="2400" b="1" dirty="0" err="1"/>
              <a:t>sogni</a:t>
            </a:r>
            <a:endParaRPr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err="1">
                <a:solidFill>
                  <a:srgbClr val="00B0F0"/>
                </a:solidFill>
              </a:rPr>
              <a:t>Esperienza</a:t>
            </a:r>
            <a:r>
              <a:rPr b="1" dirty="0">
                <a:solidFill>
                  <a:srgbClr val="00B0F0"/>
                </a:solidFill>
              </a:rPr>
              <a:t> in lingua inglese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sz="3200" b="1" dirty="0" err="1"/>
              <a:t>Attività</a:t>
            </a:r>
            <a:r>
              <a:rPr sz="3200" b="1" dirty="0"/>
              <a:t> </a:t>
            </a:r>
            <a:r>
              <a:rPr sz="3200" b="1" dirty="0" err="1"/>
              <a:t>quotidiane</a:t>
            </a:r>
            <a:r>
              <a:rPr sz="3200" b="1" dirty="0"/>
              <a:t> in English</a:t>
            </a:r>
          </a:p>
          <a:p>
            <a:endParaRPr sz="3200" b="1" dirty="0"/>
          </a:p>
          <a:p>
            <a:r>
              <a:rPr sz="3200" b="1" dirty="0" err="1"/>
              <a:t>Giochi</a:t>
            </a:r>
            <a:r>
              <a:rPr sz="3200" b="1" dirty="0"/>
              <a:t>, role play, </a:t>
            </a:r>
            <a:r>
              <a:rPr sz="3200" b="1" dirty="0" err="1"/>
              <a:t>teatro</a:t>
            </a:r>
            <a:endParaRPr sz="3200" b="1" dirty="0"/>
          </a:p>
          <a:p>
            <a:r>
              <a:rPr sz="3200" b="1" dirty="0"/>
              <a:t>Vocabulary </a:t>
            </a:r>
            <a:r>
              <a:rPr sz="3200" b="1" dirty="0" err="1"/>
              <a:t>attraverso</a:t>
            </a:r>
            <a:r>
              <a:rPr sz="3200" b="1" dirty="0"/>
              <a:t> </a:t>
            </a:r>
            <a:r>
              <a:rPr sz="3200" b="1" dirty="0" err="1"/>
              <a:t>esperienze</a:t>
            </a:r>
            <a:r>
              <a:rPr sz="3200" b="1" dirty="0"/>
              <a:t> </a:t>
            </a:r>
            <a:r>
              <a:rPr sz="3200" b="1" dirty="0" err="1"/>
              <a:t>reali</a:t>
            </a:r>
            <a:endParaRPr sz="3200" b="1" dirty="0"/>
          </a:p>
          <a:p>
            <a:endParaRPr sz="3200" b="1" dirty="0"/>
          </a:p>
          <a:p>
            <a:pPr marL="0" indent="0" algn="ctr">
              <a:buNone/>
            </a:pPr>
            <a:r>
              <a:rPr sz="4400" b="1" dirty="0">
                <a:solidFill>
                  <a:schemeClr val="accent2"/>
                </a:solidFill>
              </a:rPr>
              <a:t>Learning by doing!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40" y="642594"/>
            <a:ext cx="7852040" cy="1371600"/>
          </a:xfrm>
        </p:spPr>
        <p:txBody>
          <a:bodyPr>
            <a:normAutofit/>
          </a:bodyPr>
          <a:lstStyle/>
          <a:p>
            <a:pPr algn="ctr"/>
            <a:r>
              <a:rPr sz="4800" b="1" dirty="0">
                <a:solidFill>
                  <a:srgbClr val="00B0F0"/>
                </a:solidFill>
              </a:rPr>
              <a:t>La </a:t>
            </a:r>
            <a:r>
              <a:rPr sz="4800" b="1" dirty="0" err="1">
                <a:solidFill>
                  <a:srgbClr val="00B0F0"/>
                </a:solidFill>
              </a:rPr>
              <a:t>settimana</a:t>
            </a:r>
            <a:r>
              <a:rPr sz="4800" b="1" dirty="0">
                <a:solidFill>
                  <a:srgbClr val="00B0F0"/>
                </a:solidFill>
              </a:rPr>
              <a:t> </a:t>
            </a:r>
            <a:r>
              <a:rPr sz="4800" b="1" dirty="0" err="1">
                <a:solidFill>
                  <a:srgbClr val="00B0F0"/>
                </a:solidFill>
              </a:rPr>
              <a:t>tipo</a:t>
            </a:r>
            <a:endParaRPr sz="4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1 </a:t>
            </a:r>
            <a:r>
              <a:rPr sz="2400" dirty="0" err="1"/>
              <a:t>giorno</a:t>
            </a:r>
            <a:r>
              <a:rPr sz="2400" dirty="0"/>
              <a:t> piscina → fiducia e </a:t>
            </a:r>
            <a:r>
              <a:rPr sz="2400" dirty="0" err="1"/>
              <a:t>libertà</a:t>
            </a:r>
            <a:endParaRPr sz="2400" dirty="0"/>
          </a:p>
          <a:p>
            <a:r>
              <a:rPr sz="2400" dirty="0"/>
              <a:t>1 </a:t>
            </a:r>
            <a:r>
              <a:rPr sz="2400" dirty="0" err="1"/>
              <a:t>giorno</a:t>
            </a:r>
            <a:r>
              <a:rPr sz="2400" dirty="0"/>
              <a:t> </a:t>
            </a:r>
            <a:r>
              <a:rPr sz="2400" dirty="0" err="1"/>
              <a:t>gita</a:t>
            </a:r>
            <a:r>
              <a:rPr sz="2400" dirty="0"/>
              <a:t> → </a:t>
            </a:r>
            <a:r>
              <a:rPr sz="2400" dirty="0" err="1"/>
              <a:t>scoperta</a:t>
            </a:r>
            <a:r>
              <a:rPr sz="2400" dirty="0"/>
              <a:t> del mondo</a:t>
            </a:r>
          </a:p>
          <a:p>
            <a:r>
              <a:rPr sz="2400" dirty="0"/>
              <a:t>3 </a:t>
            </a:r>
            <a:r>
              <a:rPr sz="2400" dirty="0" err="1"/>
              <a:t>giorni</a:t>
            </a:r>
            <a:r>
              <a:rPr sz="2400" dirty="0"/>
              <a:t> Bal-</a:t>
            </a:r>
            <a:r>
              <a:rPr sz="2400" dirty="0" err="1"/>
              <a:t>occhio</a:t>
            </a:r>
            <a:r>
              <a:rPr sz="2400" dirty="0"/>
              <a:t> → </a:t>
            </a:r>
            <a:r>
              <a:rPr sz="2400" dirty="0" err="1"/>
              <a:t>gioco</a:t>
            </a:r>
            <a:r>
              <a:rPr sz="2400" dirty="0"/>
              <a:t>, </a:t>
            </a:r>
            <a:r>
              <a:rPr sz="2400" dirty="0" err="1"/>
              <a:t>teatro</a:t>
            </a:r>
            <a:r>
              <a:rPr lang="it-IT" sz="2400" dirty="0"/>
              <a:t> con esperto esterno</a:t>
            </a:r>
            <a:r>
              <a:rPr sz="2400" dirty="0"/>
              <a:t>, </a:t>
            </a:r>
            <a:r>
              <a:rPr sz="2400" dirty="0" err="1"/>
              <a:t>laboratori</a:t>
            </a:r>
            <a:endParaRPr sz="2400" dirty="0"/>
          </a:p>
          <a:p>
            <a:endParaRPr dirty="0"/>
          </a:p>
          <a:p>
            <a:pPr marL="0" indent="0" algn="ctr">
              <a:buNone/>
            </a:pPr>
            <a:r>
              <a:rPr sz="4000" u="sng" dirty="0">
                <a:solidFill>
                  <a:srgbClr val="00B0F0"/>
                </a:solidFill>
              </a:rPr>
              <a:t>Ogni </a:t>
            </a:r>
            <a:r>
              <a:rPr sz="4000" u="sng" dirty="0" err="1">
                <a:solidFill>
                  <a:srgbClr val="00B0F0"/>
                </a:solidFill>
              </a:rPr>
              <a:t>giorno</a:t>
            </a:r>
            <a:r>
              <a:rPr sz="4000" u="sng" dirty="0">
                <a:solidFill>
                  <a:srgbClr val="00B0F0"/>
                </a:solidFill>
              </a:rPr>
              <a:t> </a:t>
            </a:r>
            <a:r>
              <a:rPr sz="4000" u="sng" dirty="0" err="1">
                <a:solidFill>
                  <a:srgbClr val="00B0F0"/>
                </a:solidFill>
              </a:rPr>
              <a:t>diverso</a:t>
            </a:r>
            <a:r>
              <a:rPr sz="4000" u="sng" dirty="0">
                <a:solidFill>
                  <a:srgbClr val="00B0F0"/>
                </a:solidFill>
              </a:rPr>
              <a:t>, ogni </a:t>
            </a:r>
            <a:r>
              <a:rPr sz="4000" u="sng" dirty="0" err="1">
                <a:solidFill>
                  <a:srgbClr val="00B0F0"/>
                </a:solidFill>
              </a:rPr>
              <a:t>giorno</a:t>
            </a:r>
            <a:r>
              <a:rPr sz="4000" u="sng" dirty="0">
                <a:solidFill>
                  <a:srgbClr val="00B0F0"/>
                </a:solidFill>
              </a:rPr>
              <a:t> </a:t>
            </a:r>
            <a:r>
              <a:rPr sz="4000" u="sng" dirty="0" err="1">
                <a:solidFill>
                  <a:srgbClr val="00B0F0"/>
                </a:solidFill>
              </a:rPr>
              <a:t>significativo</a:t>
            </a:r>
            <a:endParaRPr sz="4000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Abbattimento, legname, Tronco d'albero, terreno&#10;&#10;Il contenuto generato dall'IA potrebbe non essere corretto.">
            <a:extLst>
              <a:ext uri="{FF2B5EF4-FFF2-40B4-BE49-F238E27FC236}">
                <a16:creationId xmlns:a16="http://schemas.microsoft.com/office/drawing/2014/main" id="{F4997067-FEC5-7F79-9625-FA1F3D44B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433" r="23375" b="-1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500" b="1" dirty="0">
                <a:solidFill>
                  <a:schemeClr val="accent6">
                    <a:lumMod val="50000"/>
                  </a:schemeClr>
                </a:solidFill>
              </a:rPr>
              <a:t>SETTIMANA 1</a:t>
            </a:r>
          </a:p>
          <a:p>
            <a:pPr>
              <a:lnSpc>
                <a:spcPct val="90000"/>
              </a:lnSpc>
            </a:pPr>
            <a:r>
              <a:rPr lang="it-IT" sz="3500" b="1" dirty="0">
                <a:solidFill>
                  <a:schemeClr val="accent6">
                    <a:lumMod val="50000"/>
                  </a:schemeClr>
                </a:solidFill>
              </a:rPr>
              <a:t>Dal Legno al Cuore (1–3 luglio)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8543" y="1964987"/>
            <a:ext cx="4333450" cy="48930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700" b="1" dirty="0"/>
              <a:t>Chi sono io?</a:t>
            </a:r>
          </a:p>
          <a:p>
            <a:pPr marL="0" indent="0">
              <a:buNone/>
            </a:pPr>
            <a:endParaRPr lang="it-IT" sz="17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Storytelling in English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Costruzione del burattino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Percorso del coraggio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Piscina e scoperta dell’acqua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Albero dei desideri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disegno, schizzo, dipint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F0927116-4190-2F29-065B-25F95C11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740" r="41507" b="2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3500" b="1" dirty="0">
                <a:solidFill>
                  <a:schemeClr val="tx2">
                    <a:lumMod val="75000"/>
                  </a:schemeClr>
                </a:solidFill>
              </a:rPr>
              <a:t>SETTIMANA 2</a:t>
            </a:r>
          </a:p>
          <a:p>
            <a:pPr>
              <a:lnSpc>
                <a:spcPct val="90000"/>
              </a:lnSpc>
            </a:pPr>
            <a:r>
              <a:rPr lang="it-IT" sz="3500" b="1" dirty="0">
                <a:solidFill>
                  <a:schemeClr val="tx2">
                    <a:lumMod val="75000"/>
                  </a:schemeClr>
                </a:solidFill>
              </a:rPr>
              <a:t>Le Strade Sbagliate (6–10 luglio)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795" y="2285999"/>
            <a:ext cx="4348198" cy="39540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700" b="1" dirty="0"/>
              <a:t>Scegliere è crescere</a:t>
            </a:r>
          </a:p>
          <a:p>
            <a:endParaRPr lang="it-IT" sz="17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Water games in English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Prendersi cura (</a:t>
            </a:r>
            <a:r>
              <a:rPr lang="it-IT" sz="1700" dirty="0" err="1"/>
              <a:t>egg</a:t>
            </a:r>
            <a:r>
              <a:rPr lang="it-IT" sz="1700" dirty="0"/>
              <a:t> project)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Teatro delle bugie e verità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Gita in natura</a:t>
            </a:r>
            <a:r>
              <a:rPr lang="en-IE" sz="1700" b="1" dirty="0"/>
              <a:t> </a:t>
            </a:r>
            <a:r>
              <a:rPr lang="en-IE" sz="1400" b="1" dirty="0">
                <a:highlight>
                  <a:srgbClr val="FFFF00"/>
                </a:highlight>
              </a:rPr>
              <a:t>GITA VAL VERTOVA</a:t>
            </a:r>
            <a:endParaRPr lang="it-IT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sz="17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/>
              <a:t>Pizza party serale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83</TotalTime>
  <Words>391</Words>
  <Application>Microsoft Office PowerPoint</Application>
  <PresentationFormat>Presentazione su schermo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Albertus Extra Bold</vt:lpstr>
      <vt:lpstr>Antique Olive Compact</vt:lpstr>
      <vt:lpstr>Century Gothic</vt:lpstr>
      <vt:lpstr>Garamond</vt:lpstr>
      <vt:lpstr>Wingdings</vt:lpstr>
      <vt:lpstr>Sapone</vt:lpstr>
      <vt:lpstr>31.03.2026  Presentazione  CRE 2026   ENGLISH SUMMER CAMP</vt:lpstr>
      <vt:lpstr>SUMMER CAMP 2026</vt:lpstr>
      <vt:lpstr>Un viaggio speciale</vt:lpstr>
      <vt:lpstr>La magia di Bal-occhio</vt:lpstr>
      <vt:lpstr>Cosa vivranno i bambini</vt:lpstr>
      <vt:lpstr>Esperienza in lingua inglese</vt:lpstr>
      <vt:lpstr>La settimana tipo</vt:lpstr>
      <vt:lpstr>SETTIMANA 1 Dal Legno al Cuore (1–3 luglio)</vt:lpstr>
      <vt:lpstr>SETTIMANA 2 Le Strade Sbagliate (6–10 luglio)</vt:lpstr>
      <vt:lpstr>SETTIMANA 3 Bal-occhio (13–17 luglio)</vt:lpstr>
      <vt:lpstr>SETTIMANA 4 Nel Ventre della Balena (20–24 luglio)</vt:lpstr>
      <vt:lpstr>SETTIMANA 5 Diventare Veri (27–31 luglio)</vt:lpstr>
      <vt:lpstr>Il senso del viaggio</vt:lpstr>
      <vt:lpstr>Novita’!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Coordinatore</dc:creator>
  <cp:keywords/>
  <dc:description>generated using python-pptx</dc:description>
  <cp:lastModifiedBy>Scuola Infanzia Cavalli</cp:lastModifiedBy>
  <cp:revision>4</cp:revision>
  <cp:lastPrinted>2026-03-31T09:17:10Z</cp:lastPrinted>
  <dcterms:created xsi:type="dcterms:W3CDTF">2013-01-27T09:14:16Z</dcterms:created>
  <dcterms:modified xsi:type="dcterms:W3CDTF">2026-03-31T09:17:20Z</dcterms:modified>
  <cp:category/>
</cp:coreProperties>
</file>